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 type="screen16x9"/>
  <p:notesSz cx="5143500" cy="9144000"/>
  <p:embeddedFontLst>
    <p:embeddedFont>
      <p:font typeface="OPPOSans-H" panose="02010601030101010101" pitchFamily="2" charset="-122"/>
      <p:regular r:id="rId9"/>
    </p:embeddedFont>
    <p:embeddedFont>
      <p:font typeface="OPPOSans-M" panose="02010601030101010101" pitchFamily="2" charset="-122"/>
      <p:regular r:id="rId10"/>
    </p:embeddedFont>
    <p:embeddedFont>
      <p:font typeface="BarlowCondensed-Medium" panose="02010601030101010101" pitchFamily="2" charset="-122"/>
      <p:regular r:id="rId11"/>
    </p:embeddedFont>
    <p:embeddedFont>
      <p:font typeface="OPPOSans-B" panose="02010601030101010101" pitchFamily="2" charset="-122"/>
      <p:regular r:id="rId12"/>
    </p:embeddedFont>
    <p:embeddedFont>
      <p:font typeface="OPPOSans-R" panose="02010601030101010101" pitchFamily="2" charset="-122"/>
      <p:regular r:id="rId1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  <Relationship Id="rId9" Target="fonts/font1.fntdata" Type="http://schemas.openxmlformats.org/officeDocument/2006/relationships/font"/>  <Relationship Id="rId10" Target="fonts/font2.fntdata" Type="http://schemas.openxmlformats.org/officeDocument/2006/relationships/font"/>  <Relationship Id="rId11" Target="fonts/font3.fntdata" Type="http://schemas.openxmlformats.org/officeDocument/2006/relationships/font"/>  <Relationship Id="rId12" Target="fonts/font4.fntdata" Type="http://schemas.openxmlformats.org/officeDocument/2006/relationships/font"/>  <Relationship Id="rId13" Target="fonts/font5.fntdata" Type="http://schemas.openxmlformats.org/officeDocument/2006/relationships/font"/>  <Relationship Id="rId14" Target="presProps.xml" Type="http://schemas.openxmlformats.org/officeDocument/2006/relationships/presProps"/>  <Relationship Id="rId15" Target="viewProps.xml" Type="http://schemas.openxmlformats.org/officeDocument/2006/relationships/viewProps"/>  <Relationship Id="rId16" Target="theme/theme1.xml" Type="http://schemas.openxmlformats.org/officeDocument/2006/relationships/theme"/>  <Relationship Id="rId17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2" Type="http://schemas.openxmlformats.org/officeDocument/2006/relationships/image" Target="../media/image2.png"/><Relationship Id="rId107" Type="http://schemas.openxmlformats.org/officeDocument/2006/relationships/image" Target="../media/image7.png"/><Relationship Id="rId108" Type="http://schemas.openxmlformats.org/officeDocument/2006/relationships/image" Target="../media/image6.png"/><Relationship Id="rId109" Type="http://schemas.openxmlformats.org/officeDocument/2006/relationships/image" Target="../media/image8.png"/><Relationship Id="rId1010" Type="http://schemas.openxmlformats.org/officeDocument/2006/relationships/image" Target="../media/image9.png"/><Relationship Id="rId1011" Type="http://schemas.openxmlformats.org/officeDocument/2006/relationships/image" Target="../media/image11.png"/><Relationship Id="rId1012" Type="http://schemas.openxmlformats.org/officeDocument/2006/relationships/image" Target="../media/image10.png"/><Relationship Id="rId1013" Type="http://schemas.openxmlformats.org/officeDocument/2006/relationships/image" Target="../media/image13.png"/><Relationship Id="rId1014" Type="http://schemas.openxmlformats.org/officeDocument/2006/relationships/image" Target="../media/image12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3" Type="http://schemas.openxmlformats.org/officeDocument/2006/relationships/image" Target="../media/image3.png"/><Relationship Id="rId207" Type="http://schemas.openxmlformats.org/officeDocument/2006/relationships/image" Target="../media/image15.png"/><Relationship Id="rId208" Type="http://schemas.openxmlformats.org/officeDocument/2006/relationships/image" Target="../media/image1.png"/><Relationship Id="rId2013" Type="http://schemas.openxmlformats.org/officeDocument/2006/relationships/image" Target="../media/image15.png"/><Relationship Id="rId2015" Type="http://schemas.openxmlformats.org/officeDocument/2006/relationships/image" Target="../media/image16.png"/><Relationship Id="rId2016" Type="http://schemas.openxmlformats.org/officeDocument/2006/relationships/image" Target="../media/image17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1.png"/><Relationship Id="rId304" Type="http://schemas.openxmlformats.org/officeDocument/2006/relationships/image" Target="../media/image4.png"/><Relationship Id="rId308" Type="http://schemas.openxmlformats.org/officeDocument/2006/relationships/image" Target="../media/image15.png"/><Relationship Id="rId3012" Type="http://schemas.openxmlformats.org/officeDocument/2006/relationships/image" Target="../media/image15.png"/><Relationship Id="rId3015" Type="http://schemas.openxmlformats.org/officeDocument/2006/relationships/image" Target="../media/image16.png"/><Relationship Id="rId3016" Type="http://schemas.openxmlformats.org/officeDocument/2006/relationships/image" Target="../media/image17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5.png"/><Relationship Id="rId406" Type="http://schemas.openxmlformats.org/officeDocument/2006/relationships/image" Target="../media/image15.png"/><Relationship Id="rId4010" Type="http://schemas.openxmlformats.org/officeDocument/2006/relationships/image" Target="../media/image15.png"/><Relationship Id="rId4011" Type="http://schemas.openxmlformats.org/officeDocument/2006/relationships/image" Target="../media/image1.png"/><Relationship Id="rId4016" Type="http://schemas.openxmlformats.org/officeDocument/2006/relationships/image" Target="../media/image16.png"/><Relationship Id="rId4017" Type="http://schemas.openxmlformats.org/officeDocument/2006/relationships/image" Target="../media/image17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14.png"/><Relationship Id="rId505" Type="http://schemas.openxmlformats.org/officeDocument/2006/relationships/image" Target="../media/image15.png"/><Relationship Id="rId506" Type="http://schemas.openxmlformats.org/officeDocument/2006/relationships/image" Target="../media/image1.png"/><Relationship Id="rId5013" Type="http://schemas.openxmlformats.org/officeDocument/2006/relationships/image" Target="../media/image15.png"/><Relationship Id="rId5016" Type="http://schemas.openxmlformats.org/officeDocument/2006/relationships/image" Target="../media/image16.png"/><Relationship Id="rId5017" Type="http://schemas.openxmlformats.org/officeDocument/2006/relationships/image" Target="../media/image17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18.png"/><Relationship Id="rId605" Type="http://schemas.openxmlformats.org/officeDocument/2006/relationships/image" Target="../media/image15.png"/><Relationship Id="rId606" Type="http://schemas.openxmlformats.org/officeDocument/2006/relationships/image" Target="../media/image1.png"/><Relationship Id="rId6012" Type="http://schemas.openxmlformats.org/officeDocument/2006/relationships/image" Target="../media/image16.png"/><Relationship Id="rId6013" Type="http://schemas.openxmlformats.org/officeDocument/2006/relationships/image" Target="../media/image17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5" Type="http://schemas.openxmlformats.org/officeDocument/2006/relationships/image" Target="../media/image7.png"/><Relationship Id="rId706" Type="http://schemas.openxmlformats.org/officeDocument/2006/relationships/image" Target="../media/image6.png"/><Relationship Id="rId707" Type="http://schemas.openxmlformats.org/officeDocument/2006/relationships/image" Target="../media/image8.png"/><Relationship Id="rId708" Type="http://schemas.openxmlformats.org/officeDocument/2006/relationships/image" Target="../media/image9.png"/><Relationship Id="rId709" Type="http://schemas.openxmlformats.org/officeDocument/2006/relationships/image" Target="../media/image11.png"/><Relationship Id="rId7010" Type="http://schemas.openxmlformats.org/officeDocument/2006/relationships/image" Target="../media/image10.png"/><Relationship Id="rId7011" Type="http://schemas.openxmlformats.org/officeDocument/2006/relationships/image" Target="../media/image13.png"/><Relationship Id="rId701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bject 101"/>
          <p:cNvSpPr txBox="1"/>
          <p:nvPr/>
        </p:nvSpPr>
        <p:spPr>
          <a:xfrm>
            <a:off x="12417340" y="4634328"/>
            <a:ext cx="9467480" cy="364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dirty="0" smtClean="0" lang="zh-CN">
                <a:solidFill>
                  <a:srgbClr val="282828"/>
                </a:solidFill>
                <a:latin typeface="OPPOSans-H"/>
                <a:ea typeface="OPPOSans-H"/>
              </a:rPr>
              <a:t>电商人群</a:t>
            </a:r>
            <a:endParaRPr lang="zh-CN" altLang="en-US" sz="12000"/>
          </a:p>
          <a:p>
            <a:pPr algn="l">
              <a:lnSpc>
                <a:spcPct val="100000"/>
              </a:lnSpc>
            </a:pPr>
            <a:r>
              <a:rPr sz="12000" i="0" b="0" dirty="0" smtClean="0" lang="zh-CN">
                <a:solidFill>
                  <a:srgbClr val="282828"/>
                </a:solidFill>
                <a:latin typeface="OPPOSans-H"/>
                <a:ea typeface="OPPOSans-H"/>
              </a:rPr>
              <a:t>调研报告</a:t>
            </a:r>
            <a:endParaRPr lang="zh-CN" altLang="en-US"/>
          </a:p>
        </p:txBody>
      </p:sp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12588790" y="9578441"/>
            <a:ext cx="4178300" cy="825500"/>
          </a:xfrm>
          <a:prstGeom prst="rect">
            <a:avLst/>
          </a:prstGeom>
        </p:spPr>
      </p:pic>
      <p:sp>
        <p:nvSpPr>
          <p:cNvPr id="103" name="Object 103"/>
          <p:cNvSpPr txBox="1"/>
          <p:nvPr/>
        </p:nvSpPr>
        <p:spPr>
          <a:xfrm>
            <a:off x="12588790" y="9686391"/>
            <a:ext cx="4176832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3600" i="0" b="1" dirty="0" smtClean="0" lang="zh-CN">
                <a:solidFill>
                  <a:srgbClr val="282828"/>
                </a:solidFill>
                <a:latin typeface="OPPOSans-M"/>
                <a:ea typeface="OPPOSans-M"/>
              </a:rPr>
              <a:t>汇报人：高小定</a:t>
            </a:r>
            <a:endParaRPr lang="zh-CN" altLang="en-US"/>
          </a:p>
        </p:txBody>
      </p:sp>
      <p:sp>
        <p:nvSpPr>
          <p:cNvPr id="104" name="Object 104"/>
          <p:cNvSpPr txBox="1"/>
          <p:nvPr/>
        </p:nvSpPr>
        <p:spPr>
          <a:xfrm>
            <a:off x="12487190" y="8374469"/>
            <a:ext cx="958121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1" dirty="0" smtClean="0" lang="zh-CN">
                <a:solidFill>
                  <a:srgbClr val="282828"/>
                </a:solidFill>
                <a:latin typeface="BarlowCondensed-Medium"/>
                <a:ea typeface="BarlowCondensed-Medium"/>
              </a:rPr>
              <a:t>E-commerce Group Research Report</a:t>
            </a:r>
            <a:endParaRPr lang="zh-CN" altLang="en-US" sz="4000"/>
          </a:p>
          <a:p>
            <a:pPr algn="l">
              <a:lnSpc>
                <a:spcPct val="1000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4000"/>
            </a:p>
            <a:endParaRPr lang="zh-CN" altLang="en-US"/>
          </a:p>
        </p:txBody>
      </p:sp>
      <p:sp>
        <p:nvSpPr>
          <p:cNvPr id="105" name="Object 105"/>
          <p:cNvSpPr txBox="1"/>
          <p:nvPr/>
        </p:nvSpPr>
        <p:spPr>
          <a:xfrm>
            <a:off x="12487190" y="2761087"/>
            <a:ext cx="6436039" cy="177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4000" i="0" b="1" spc="500" dirty="0" smtClean="0" lang="zh-CN">
                <a:ln w="11112" cmpd="sng">
                  <a:solidFill>
                    <a:srgbClr val="282828"/>
                  </a:solidFill>
                </a:ln>
                <a:solidFill>
                  <a:srgbClr val="FFFFFF"/>
                </a:solidFill>
                <a:latin typeface="BarlowCondensed-Medium"/>
                <a:ea typeface="BarlowCondensed-Medium"/>
              </a:rPr>
              <a:t>2020</a:t>
            </a:r>
            <a:endParaRPr lang="zh-CN" altLang="en-US"/>
          </a:p>
        </p:txBody>
      </p:sp>
      <p:grpSp>
        <p:nvGrpSpPr>
          <p:cNvPr id="106" name="组合 106"/>
          <p:cNvGrpSpPr/>
          <p:nvPr/>
        </p:nvGrpSpPr>
        <p:grpSpPr>
          <a:xfrm>
            <a:off x="2435147" y="3014210"/>
            <a:ext cx="9012080" cy="8656612"/>
            <a:chOff x="2435147" y="3014210"/>
            <a:chExt cx="9012080" cy="8656612"/>
          </a:xfrm>
        </p:grpSpPr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107">
                </a:blip>
            <a:srcRect/>
            <a:stretch>
              <a:fillRect/>
            </a:stretch>
          </p:blipFill>
          <p:spPr>
            <a:xfrm rot="0" flipV="0" flipH="0">
              <a:off x="4181106" y="3641501"/>
              <a:ext cx="5248332" cy="5248332"/>
            </a:xfrm>
            <a:prstGeom prst="rect">
              <a:avLst/>
            </a:prstGeom>
          </p:spPr>
        </p:pic>
        <p:pic>
          <p:nvPicPr>
            <p:cNvPr id="108" name="image 108"/>
            <p:cNvPicPr>
              <a:picLocks noChangeAspect="1"/>
            </p:cNvPicPr>
            <p:nvPr/>
          </p:nvPicPr>
          <p:blipFill>
            <a:blip r:embed="rId108">
              <a:alphaModFix amt="40000"/>
            </a:blip>
            <a:srcRect/>
            <a:stretch>
              <a:fillRect/>
            </a:stretch>
          </p:blipFill>
          <p:spPr>
            <a:xfrm rot="0" flipV="0" flipH="0">
              <a:off x="3553815" y="3014210"/>
              <a:ext cx="6482004" cy="6482004"/>
            </a:xfrm>
            <a:prstGeom prst="rect">
              <a:avLst/>
            </a:prstGeom>
          </p:spPr>
        </p:pic>
        <p:pic>
          <p:nvPicPr>
            <p:cNvPr id="109" name="image 109"/>
            <p:cNvPicPr>
              <a:picLocks noChangeAspect="1"/>
            </p:cNvPicPr>
            <p:nvPr/>
          </p:nvPicPr>
          <p:blipFill>
            <a:blip r:embed="rId109">
                </a:blip>
            <a:srcRect/>
            <a:stretch>
              <a:fillRect/>
            </a:stretch>
          </p:blipFill>
          <p:spPr>
            <a:xfrm rot="0" flipV="0" flipH="0">
              <a:off x="6543901" y="5701102"/>
              <a:ext cx="4903326" cy="4903326"/>
            </a:xfrm>
            <a:prstGeom prst="rect">
              <a:avLst/>
            </a:prstGeom>
          </p:spPr>
        </p:pic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1010">
                </a:blip>
            <a:srcRect/>
            <a:stretch>
              <a:fillRect/>
            </a:stretch>
          </p:blipFill>
          <p:spPr>
            <a:xfrm rot="0" flipV="0" flipH="0">
              <a:off x="2435147" y="6255212"/>
              <a:ext cx="2843717" cy="2843717"/>
            </a:xfrm>
            <a:prstGeom prst="rect">
              <a:avLst/>
            </a:prstGeom>
          </p:spPr>
        </p:pic>
        <p:pic>
          <p:nvPicPr>
            <p:cNvPr id="1011" name="image 1011"/>
            <p:cNvPicPr>
              <a:picLocks noChangeAspect="1"/>
            </p:cNvPicPr>
            <p:nvPr/>
          </p:nvPicPr>
          <p:blipFill>
            <a:blip r:embed="rId1011">
                </a:blip>
            <a:srcRect/>
            <a:stretch>
              <a:fillRect/>
            </a:stretch>
          </p:blipFill>
          <p:spPr>
            <a:xfrm rot="0" flipV="0" flipH="0">
              <a:off x="8557860" y="3014210"/>
              <a:ext cx="1254581" cy="1254581"/>
            </a:xfrm>
            <a:prstGeom prst="rect">
              <a:avLst/>
            </a:prstGeom>
          </p:spPr>
        </p:pic>
        <p:pic>
          <p:nvPicPr>
            <p:cNvPr id="1012" name="image 1012"/>
            <p:cNvPicPr>
              <a:picLocks noChangeAspect="1"/>
            </p:cNvPicPr>
            <p:nvPr/>
          </p:nvPicPr>
          <p:blipFill>
            <a:blip r:embed="rId1012">
              <a:alphaModFix amt="60000"/>
            </a:blip>
            <a:srcRect/>
            <a:stretch>
              <a:fillRect/>
            </a:stretch>
          </p:blipFill>
          <p:spPr>
            <a:xfrm rot="0" flipV="0" flipH="0">
              <a:off x="4181106" y="10416241"/>
              <a:ext cx="1254581" cy="1254581"/>
            </a:xfrm>
            <a:prstGeom prst="rect">
              <a:avLst/>
            </a:prstGeom>
          </p:spPr>
        </p:pic>
        <p:pic>
          <p:nvPicPr>
            <p:cNvPr id="1013" name="image 1013"/>
            <p:cNvPicPr>
              <a:picLocks noChangeAspect="1"/>
            </p:cNvPicPr>
            <p:nvPr/>
          </p:nvPicPr>
          <p:blipFill>
            <a:blip r:embed="rId1013">
              <a:alphaModFix amt="40000"/>
            </a:blip>
            <a:srcRect/>
            <a:stretch>
              <a:fillRect/>
            </a:stretch>
          </p:blipFill>
          <p:spPr>
            <a:xfrm rot="0" flipV="0" flipH="0">
              <a:off x="3553815" y="3338310"/>
              <a:ext cx="606381" cy="606381"/>
            </a:xfrm>
            <a:prstGeom prst="rect">
              <a:avLst/>
            </a:prstGeom>
          </p:spPr>
        </p:pic>
        <p:pic>
          <p:nvPicPr>
            <p:cNvPr id="1014" name="image 1014"/>
            <p:cNvPicPr>
              <a:picLocks noChangeAspect="1"/>
            </p:cNvPicPr>
            <p:nvPr/>
          </p:nvPicPr>
          <p:blipFill>
            <a:blip r:embed="rId1014">
              <a:alphaModFix amt="80000"/>
            </a:blip>
            <a:srcRect/>
            <a:stretch>
              <a:fillRect/>
            </a:stretch>
          </p:blipFill>
          <p:spPr>
            <a:xfrm rot="0" flipV="0" flipH="0">
              <a:off x="5832319" y="9785850"/>
              <a:ext cx="376374" cy="376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3607796" y="1248040"/>
            <a:ext cx="6111158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282828"/>
                </a:solidFill>
                <a:latin typeface="OPPOSans-H"/>
                <a:ea typeface="OPPOSans-H"/>
              </a:rPr>
              <a:t>用户消费观</a:t>
            </a:r>
            <a:endParaRPr lang="zh-CN" altLang="en-US"/>
          </a:p>
        </p:txBody>
      </p:sp>
      <p:sp>
        <p:nvSpPr>
          <p:cNvPr id="202" name="Object 202"/>
          <p:cNvSpPr txBox="1"/>
          <p:nvPr/>
        </p:nvSpPr>
        <p:spPr>
          <a:xfrm>
            <a:off x="1624492" y="3906097"/>
            <a:ext cx="110236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282828"/>
                </a:solidFill>
                <a:latin typeface="OPPOSans-B"/>
                <a:ea typeface="OPPOSans-B"/>
              </a:rPr>
              <a:t>三件价格不同但你都喜欢的商品，你更倾向选择哪个？</a:t>
            </a:r>
            <a:endParaRPr lang="zh-CN" altLang="en-US"/>
          </a:p>
        </p:txBody>
      </p:sp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1631663" y="4810658"/>
            <a:ext cx="12241109" cy="6775552"/>
          </a:xfrm>
          <a:prstGeom prst="rect">
            <a:avLst/>
          </a:prstGeom>
        </p:spPr>
      </p:pic>
      <p:grpSp>
        <p:nvGrpSpPr>
          <p:cNvPr id="204" name="组合 204"/>
          <p:cNvGrpSpPr/>
          <p:nvPr/>
        </p:nvGrpSpPr>
        <p:grpSpPr>
          <a:xfrm>
            <a:off x="14221377" y="5291555"/>
            <a:ext cx="7958765" cy="2819400"/>
            <a:chOff x="14221377" y="5291555"/>
            <a:chExt cx="7958765" cy="2819400"/>
          </a:xfrm>
        </p:grpSpPr>
        <p:sp>
          <p:nvSpPr>
            <p:cNvPr id="205" name="Object 205"/>
            <p:cNvSpPr txBox="1"/>
            <p:nvPr/>
          </p:nvSpPr>
          <p:spPr>
            <a:xfrm>
              <a:off x="14380080" y="5215355"/>
              <a:ext cx="7952462" cy="2819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282828"/>
                  </a:solidFill>
                  <a:latin typeface="OPPOSans-B"/>
                  <a:ea typeface="OPPOSans-B"/>
                </a:rPr>
                <a:t>调研结论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282828"/>
                  </a:solidFill>
                  <a:latin typeface="OPPOSans-R"/>
                  <a:ea typeface="OPPOSans-R"/>
                </a:rPr>
                <a:t>在本次调研中可以得知，电商用户大多数都选择“原价300，折后200”的商品，其次选择“原价100”的商品，原价不打折的商品选择的人数最少。</a:t>
              </a:r>
              <a:endParaRPr lang="zh-CN" altLang="en-US"/>
            </a:p>
          </p:txBody>
        </p:sp>
        <p:pic>
          <p:nvPicPr>
            <p:cNvPr id="207" name="image 207"/>
            <p:cNvPicPr>
              <a:picLocks noChangeAspect="1"/>
            </p:cNvPicPr>
            <p:nvPr/>
          </p:nvPicPr>
          <p:blipFill>
            <a:blip r:embed="rId207">
                </a:blip>
            <a:srcRect/>
            <a:stretch>
              <a:fillRect/>
            </a:stretch>
          </p:blipFill>
          <p:spPr>
            <a:xfrm rot="0" flipV="0" flipH="0">
              <a:off x="14221377" y="5464319"/>
              <a:ext cx="159000" cy="159000"/>
            </a:xfrm>
            <a:prstGeom prst="rect">
              <a:avLst/>
            </a:prstGeom>
          </p:spPr>
        </p:pic>
      </p:grpSp>
      <p:pic>
        <p:nvPicPr>
          <p:cNvPr id="208" name="image 208"/>
          <p:cNvPicPr>
            <a:picLocks noChangeAspect="1"/>
          </p:cNvPicPr>
          <p:nvPr/>
        </p:nvPicPr>
        <p:blipFill>
          <a:blip r:embed="rId208">
                </a:blip>
          <a:srcRect/>
          <a:stretch>
            <a:fillRect/>
          </a:stretch>
        </p:blipFill>
        <p:spPr>
          <a:xfrm rot="0" flipV="0" flipH="0">
            <a:off x="14221380" y="3869111"/>
            <a:ext cx="5561768" cy="833374"/>
          </a:xfrm>
          <a:prstGeom prst="rect">
            <a:avLst/>
          </a:prstGeom>
        </p:spPr>
      </p:pic>
      <p:sp>
        <p:nvSpPr>
          <p:cNvPr id="209" name="Object 209"/>
          <p:cNvSpPr txBox="1"/>
          <p:nvPr/>
        </p:nvSpPr>
        <p:spPr>
          <a:xfrm>
            <a:off x="15251683" y="3936548"/>
            <a:ext cx="3501163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数据结果</a:t>
            </a:r>
            <a:endParaRPr lang="zh-CN" altLang="en-US"/>
          </a:p>
        </p:txBody>
      </p:sp>
      <p:grpSp>
        <p:nvGrpSpPr>
          <p:cNvPr id="2010" name="组合 2010"/>
          <p:cNvGrpSpPr/>
          <p:nvPr/>
        </p:nvGrpSpPr>
        <p:grpSpPr>
          <a:xfrm>
            <a:off x="14221377" y="8785970"/>
            <a:ext cx="8247991" cy="2260600"/>
            <a:chOff x="14221377" y="8785970"/>
            <a:chExt cx="8247991" cy="2260600"/>
          </a:xfrm>
        </p:grpSpPr>
        <p:sp>
          <p:nvSpPr>
            <p:cNvPr id="2011" name="Object 2011"/>
            <p:cNvSpPr txBox="1"/>
            <p:nvPr/>
          </p:nvSpPr>
          <p:spPr>
            <a:xfrm>
              <a:off x="14380080" y="8709770"/>
              <a:ext cx="8241688" cy="226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282828"/>
                  </a:solidFill>
                  <a:latin typeface="OPPOSans-B"/>
                  <a:ea typeface="OPPOSans-B"/>
                </a:rPr>
                <a:t>结论分析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282828"/>
                  </a:solidFill>
                  <a:latin typeface="OPPOSans-R"/>
                  <a:ea typeface="OPPOSans-R"/>
                </a:rPr>
                <a:t>从数据中可以得知，电商消费的用户更倾向于有优惠的和性价比高的产品，并且选择带有折扣商品的用户更多。</a:t>
              </a:r>
              <a:endParaRPr lang="zh-CN" altLang="en-US"/>
            </a:p>
          </p:txBody>
        </p:sp>
        <p:pic>
          <p:nvPicPr>
            <p:cNvPr id="2013" name="image 2013"/>
            <p:cNvPicPr>
              <a:picLocks noChangeAspect="1"/>
            </p:cNvPicPr>
            <p:nvPr/>
          </p:nvPicPr>
          <p:blipFill>
            <a:blip r:embed="rId2013">
                </a:blip>
            <a:srcRect/>
            <a:stretch>
              <a:fillRect/>
            </a:stretch>
          </p:blipFill>
          <p:spPr>
            <a:xfrm rot="0" flipV="0" flipH="0">
              <a:off x="14221377" y="8958779"/>
              <a:ext cx="159000" cy="159000"/>
            </a:xfrm>
            <a:prstGeom prst="rect">
              <a:avLst/>
            </a:prstGeom>
          </p:spPr>
        </p:pic>
      </p:grpSp>
      <p:grpSp>
        <p:nvGrpSpPr>
          <p:cNvPr id="2014" name="组合 2014"/>
          <p:cNvGrpSpPr/>
          <p:nvPr/>
        </p:nvGrpSpPr>
        <p:grpSpPr>
          <a:xfrm>
            <a:off x="1726092" y="1286596"/>
            <a:ext cx="1605069" cy="989689"/>
            <a:chOff x="1726092" y="1286596"/>
            <a:chExt cx="1605069" cy="989689"/>
          </a:xfrm>
        </p:grpSpPr>
        <p:pic>
          <p:nvPicPr>
            <p:cNvPr id="2015" name="image 2015"/>
            <p:cNvPicPr>
              <a:picLocks noChangeAspect="1"/>
            </p:cNvPicPr>
            <p:nvPr/>
          </p:nvPicPr>
          <p:blipFill>
            <a:blip r:embed="rId2015">
              <a:alphaModFix amt="90000"/>
            </a:blip>
            <a:srcRect/>
            <a:stretch>
              <a:fillRect/>
            </a:stretch>
          </p:blipFill>
          <p:spPr>
            <a:xfrm rot="0" flipV="0" flipH="0">
              <a:off x="1726092" y="1286596"/>
              <a:ext cx="989689" cy="989689"/>
            </a:xfrm>
            <a:prstGeom prst="rect">
              <a:avLst/>
            </a:prstGeom>
          </p:spPr>
        </p:pic>
        <p:pic>
          <p:nvPicPr>
            <p:cNvPr id="2016" name="image 2016"/>
            <p:cNvPicPr>
              <a:picLocks noChangeAspect="1"/>
            </p:cNvPicPr>
            <p:nvPr/>
          </p:nvPicPr>
          <p:blipFill>
            <a:blip r:embed="rId2016">
              <a:alphaModFix amt="90000"/>
            </a:blip>
            <a:srcRect/>
            <a:stretch>
              <a:fillRect/>
            </a:stretch>
          </p:blipFill>
          <p:spPr>
            <a:xfrm rot="0" flipV="0" flipH="0">
              <a:off x="2341472" y="1286596"/>
              <a:ext cx="989689" cy="989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13733066" y="3805110"/>
            <a:ext cx="5561768" cy="833374"/>
          </a:xfrm>
          <a:prstGeom prst="rect">
            <a:avLst/>
          </a:prstGeom>
        </p:spPr>
      </p:pic>
      <p:sp>
        <p:nvSpPr>
          <p:cNvPr id="302" name="Object 302"/>
          <p:cNvSpPr txBox="1"/>
          <p:nvPr/>
        </p:nvSpPr>
        <p:spPr>
          <a:xfrm>
            <a:off x="13809266" y="3916997"/>
            <a:ext cx="2254979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303" name="Object 303"/>
          <p:cNvSpPr txBox="1"/>
          <p:nvPr/>
        </p:nvSpPr>
        <p:spPr>
          <a:xfrm>
            <a:off x="15401152" y="3916997"/>
            <a:ext cx="3969891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Data structure</a:t>
            </a:r>
            <a:endParaRPr lang="zh-CN" altLang="en-US"/>
          </a:p>
        </p:txBody>
      </p:sp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1819354" y="3098659"/>
            <a:ext cx="10668000" cy="7823200"/>
          </a:xfrm>
          <a:prstGeom prst="rect">
            <a:avLst/>
          </a:prstGeom>
        </p:spPr>
      </p:pic>
      <p:grpSp>
        <p:nvGrpSpPr>
          <p:cNvPr id="305" name="组合 305"/>
          <p:cNvGrpSpPr/>
          <p:nvPr/>
        </p:nvGrpSpPr>
        <p:grpSpPr>
          <a:xfrm>
            <a:off x="13733066" y="5240171"/>
            <a:ext cx="8297626" cy="2819400"/>
            <a:chOff x="13733066" y="5240171"/>
            <a:chExt cx="8297626" cy="2819400"/>
          </a:xfrm>
        </p:grpSpPr>
        <p:sp>
          <p:nvSpPr>
            <p:cNvPr id="306" name="Object 306"/>
            <p:cNvSpPr txBox="1"/>
            <p:nvPr/>
          </p:nvSpPr>
          <p:spPr>
            <a:xfrm>
              <a:off x="13891769" y="5163971"/>
              <a:ext cx="8291323" cy="2819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282828"/>
                  </a:solidFill>
                  <a:latin typeface="OPPOSans-B"/>
                  <a:ea typeface="OPPOSans-B"/>
                </a:rPr>
                <a:t>结论 1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282828"/>
                  </a:solidFill>
                  <a:latin typeface="OPPOSans-R"/>
                  <a:ea typeface="OPPOSans-R"/>
                </a:rPr>
                <a:t>电商行业的迅速发展，购物品类的增加，消费者所需要的商品都能在电商中买到，同时快递的方便，线上购物人数在一直上涨，并且只采用网购方式的人数也在增加。</a:t>
              </a:r>
              <a:endParaRPr lang="zh-CN" altLang="en-US"/>
            </a:p>
          </p:txBody>
        </p:sp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308">
                </a:blip>
            <a:srcRect/>
            <a:stretch>
              <a:fillRect/>
            </a:stretch>
          </p:blipFill>
          <p:spPr>
            <a:xfrm rot="0" flipV="0" flipH="0">
              <a:off x="13733066" y="5412935"/>
              <a:ext cx="159000" cy="159000"/>
            </a:xfrm>
            <a:prstGeom prst="rect">
              <a:avLst/>
            </a:prstGeom>
          </p:spPr>
        </p:pic>
      </p:grpSp>
      <p:grpSp>
        <p:nvGrpSpPr>
          <p:cNvPr id="309" name="组合 309"/>
          <p:cNvGrpSpPr/>
          <p:nvPr/>
        </p:nvGrpSpPr>
        <p:grpSpPr>
          <a:xfrm>
            <a:off x="13733066" y="8661259"/>
            <a:ext cx="8297626" cy="2260600"/>
            <a:chOff x="13733066" y="8661259"/>
            <a:chExt cx="8297626" cy="2260600"/>
          </a:xfrm>
        </p:grpSpPr>
        <p:sp>
          <p:nvSpPr>
            <p:cNvPr id="3010" name="Object 3010"/>
            <p:cNvSpPr txBox="1"/>
            <p:nvPr/>
          </p:nvSpPr>
          <p:spPr>
            <a:xfrm>
              <a:off x="13891769" y="8585059"/>
              <a:ext cx="8291323" cy="226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282828"/>
                  </a:solidFill>
                  <a:latin typeface="OPPOSans-B"/>
                  <a:ea typeface="OPPOSans-B"/>
                </a:rPr>
                <a:t>结论 2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282828"/>
                  </a:solidFill>
                  <a:latin typeface="OPPOSans-R"/>
                  <a:ea typeface="OPPOSans-R"/>
                </a:rPr>
                <a:t>电商行业对购物页面及支付方式的升级，大部分的用户都能够熟练进行网络购物，网络购物的人群年龄年轻化。</a:t>
              </a:r>
              <a:endParaRPr lang="zh-CN" altLang="en-US"/>
            </a:p>
          </p:txBody>
        </p:sp>
        <p:pic>
          <p:nvPicPr>
            <p:cNvPr id="3012" name="image 3012"/>
            <p:cNvPicPr>
              <a:picLocks noChangeAspect="1"/>
            </p:cNvPicPr>
            <p:nvPr/>
          </p:nvPicPr>
          <p:blipFill>
            <a:blip r:embed="rId3012">
                </a:blip>
            <a:srcRect/>
            <a:stretch>
              <a:fillRect/>
            </a:stretch>
          </p:blipFill>
          <p:spPr>
            <a:xfrm rot="0" flipV="0" flipH="0">
              <a:off x="13733066" y="8834068"/>
              <a:ext cx="159000" cy="159000"/>
            </a:xfrm>
            <a:prstGeom prst="rect">
              <a:avLst/>
            </a:prstGeom>
          </p:spPr>
        </p:pic>
      </p:grpSp>
      <p:sp>
        <p:nvSpPr>
          <p:cNvPr id="3013" name="Object 3013"/>
          <p:cNvSpPr txBox="1"/>
          <p:nvPr/>
        </p:nvSpPr>
        <p:spPr>
          <a:xfrm>
            <a:off x="3607796" y="1248040"/>
            <a:ext cx="6111158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282828"/>
                </a:solidFill>
                <a:latin typeface="OPPOSans-H"/>
                <a:ea typeface="OPPOSans-H"/>
              </a:rPr>
              <a:t>购物渠道调研</a:t>
            </a:r>
            <a:endParaRPr lang="zh-CN" altLang="en-US"/>
          </a:p>
        </p:txBody>
      </p:sp>
      <p:grpSp>
        <p:nvGrpSpPr>
          <p:cNvPr id="3014" name="组合 3014"/>
          <p:cNvGrpSpPr/>
          <p:nvPr/>
        </p:nvGrpSpPr>
        <p:grpSpPr>
          <a:xfrm>
            <a:off x="1726092" y="1286596"/>
            <a:ext cx="1605069" cy="989689"/>
            <a:chOff x="1726092" y="1286596"/>
            <a:chExt cx="1605069" cy="989689"/>
          </a:xfrm>
        </p:grpSpPr>
        <p:pic>
          <p:nvPicPr>
            <p:cNvPr id="3015" name="image 3015"/>
            <p:cNvPicPr>
              <a:picLocks noChangeAspect="1"/>
            </p:cNvPicPr>
            <p:nvPr/>
          </p:nvPicPr>
          <p:blipFill>
            <a:blip r:embed="rId3015">
              <a:alphaModFix amt="90000"/>
            </a:blip>
            <a:srcRect/>
            <a:stretch>
              <a:fillRect/>
            </a:stretch>
          </p:blipFill>
          <p:spPr>
            <a:xfrm rot="0" flipV="0" flipH="0">
              <a:off x="1726092" y="1286596"/>
              <a:ext cx="989689" cy="989689"/>
            </a:xfrm>
            <a:prstGeom prst="rect">
              <a:avLst/>
            </a:prstGeom>
          </p:spPr>
        </p:pic>
        <p:pic>
          <p:nvPicPr>
            <p:cNvPr id="3016" name="image 3016"/>
            <p:cNvPicPr>
              <a:picLocks noChangeAspect="1"/>
            </p:cNvPicPr>
            <p:nvPr/>
          </p:nvPicPr>
          <p:blipFill>
            <a:blip r:embed="rId3016">
              <a:alphaModFix amt="90000"/>
            </a:blip>
            <a:srcRect/>
            <a:stretch>
              <a:fillRect/>
            </a:stretch>
          </p:blipFill>
          <p:spPr>
            <a:xfrm rot="0" flipV="0" flipH="0">
              <a:off x="2341472" y="1286596"/>
              <a:ext cx="989689" cy="989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1457586" y="4525161"/>
            <a:ext cx="12683383" cy="6978348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>
            <a:off x="2070370" y="4029860"/>
            <a:ext cx="110236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1" dirty="0" smtClean="0" lang="zh-CN">
                <a:solidFill>
                  <a:srgbClr val="282828"/>
                </a:solidFill>
                <a:latin typeface="OPPOSans-B"/>
                <a:ea typeface="OPPOSans-B"/>
              </a:rPr>
              <a:t>吸引你在拼多多的购物原因是？</a:t>
            </a:r>
            <a:endParaRPr lang="zh-CN" altLang="en-US"/>
          </a:p>
        </p:txBody>
      </p:sp>
      <p:grpSp>
        <p:nvGrpSpPr>
          <p:cNvPr id="403" name="组合 403"/>
          <p:cNvGrpSpPr/>
          <p:nvPr/>
        </p:nvGrpSpPr>
        <p:grpSpPr>
          <a:xfrm>
            <a:off x="14587684" y="9235441"/>
            <a:ext cx="7958765" cy="1689100"/>
            <a:chOff x="14587684" y="9235441"/>
            <a:chExt cx="7958765" cy="1689100"/>
          </a:xfrm>
        </p:grpSpPr>
        <p:sp>
          <p:nvSpPr>
            <p:cNvPr id="404" name="Object 404"/>
            <p:cNvSpPr txBox="1"/>
            <p:nvPr/>
          </p:nvSpPr>
          <p:spPr>
            <a:xfrm>
              <a:off x="14746387" y="9159241"/>
              <a:ext cx="7952462" cy="168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282828"/>
                  </a:solidFill>
                  <a:latin typeface="OPPOSans-B"/>
                  <a:ea typeface="OPPOSans-B"/>
                </a:rPr>
                <a:t>结论分析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282828"/>
                  </a:solidFill>
                  <a:latin typeface="OPPOSans-R"/>
                  <a:ea typeface="OPPOSans-R"/>
                </a:rPr>
                <a:t>有优惠的和性价比高的产品，选择带有折扣商品的用户更多，并且被电商的活动吸引引起消费。</a:t>
              </a:r>
              <a:endParaRPr lang="zh-CN" altLang="en-US"/>
            </a:p>
          </p:txBody>
        </p:sp>
        <p:pic>
          <p:nvPicPr>
            <p:cNvPr id="406" name="image 406"/>
            <p:cNvPicPr>
              <a:picLocks noChangeAspect="1"/>
            </p:cNvPicPr>
            <p:nvPr/>
          </p:nvPicPr>
          <p:blipFill>
            <a:blip r:embed="rId406">
                </a:blip>
            <a:srcRect/>
            <a:stretch>
              <a:fillRect/>
            </a:stretch>
          </p:blipFill>
          <p:spPr>
            <a:xfrm rot="0" flipV="0" flipH="0">
              <a:off x="14587684" y="9408250"/>
              <a:ext cx="159000" cy="159000"/>
            </a:xfrm>
            <a:prstGeom prst="rect">
              <a:avLst/>
            </a:prstGeom>
          </p:spPr>
        </p:pic>
      </p:grpSp>
      <p:grpSp>
        <p:nvGrpSpPr>
          <p:cNvPr id="407" name="组合 407"/>
          <p:cNvGrpSpPr/>
          <p:nvPr/>
        </p:nvGrpSpPr>
        <p:grpSpPr>
          <a:xfrm>
            <a:off x="14587684" y="5593192"/>
            <a:ext cx="7958765" cy="2819400"/>
            <a:chOff x="14587684" y="5593192"/>
            <a:chExt cx="7958765" cy="2819400"/>
          </a:xfrm>
        </p:grpSpPr>
        <p:sp>
          <p:nvSpPr>
            <p:cNvPr id="408" name="Object 408"/>
            <p:cNvSpPr txBox="1"/>
            <p:nvPr/>
          </p:nvSpPr>
          <p:spPr>
            <a:xfrm>
              <a:off x="14746387" y="5516992"/>
              <a:ext cx="7952462" cy="2819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282828"/>
                  </a:solidFill>
                  <a:latin typeface="OPPOSans-B"/>
                  <a:ea typeface="OPPOSans-B"/>
                </a:rPr>
                <a:t>调研结论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282828"/>
                  </a:solidFill>
                  <a:latin typeface="OPPOSans-R"/>
                  <a:ea typeface="OPPOSans-R"/>
                </a:rPr>
                <a:t>超过一半的用户使用拼多多是因为价格便宜的原因，主要是拼团更便宜和购买完成后能砍价免单，还有一部分的用户是被拼多多的活动所吸引。</a:t>
              </a:r>
              <a:endParaRPr lang="zh-CN" altLang="en-US"/>
            </a:p>
          </p:txBody>
        </p:sp>
        <p:pic>
          <p:nvPicPr>
            <p:cNvPr id="4010" name="image 4010"/>
            <p:cNvPicPr>
              <a:picLocks noChangeAspect="1"/>
            </p:cNvPicPr>
            <p:nvPr/>
          </p:nvPicPr>
          <p:blipFill>
            <a:blip r:embed="rId4010">
                </a:blip>
            <a:srcRect/>
            <a:stretch>
              <a:fillRect/>
            </a:stretch>
          </p:blipFill>
          <p:spPr>
            <a:xfrm rot="0" flipV="0" flipH="0">
              <a:off x="14587684" y="5765956"/>
              <a:ext cx="159000" cy="159000"/>
            </a:xfrm>
            <a:prstGeom prst="rect">
              <a:avLst/>
            </a:prstGeom>
          </p:spPr>
        </p:pic>
      </p:grpSp>
      <p:pic>
        <p:nvPicPr>
          <p:cNvPr id="4011" name="image 4011"/>
          <p:cNvPicPr>
            <a:picLocks noChangeAspect="1"/>
          </p:cNvPicPr>
          <p:nvPr/>
        </p:nvPicPr>
        <p:blipFill>
          <a:blip r:embed="rId4011">
                </a:blip>
          <a:srcRect/>
          <a:stretch>
            <a:fillRect/>
          </a:stretch>
        </p:blipFill>
        <p:spPr>
          <a:xfrm rot="0" flipV="0" flipH="0">
            <a:off x="14587684" y="3917973"/>
            <a:ext cx="5561768" cy="833374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14663884" y="4029860"/>
            <a:ext cx="2254979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4013" name="Object 4013"/>
          <p:cNvSpPr txBox="1"/>
          <p:nvPr/>
        </p:nvSpPr>
        <p:spPr>
          <a:xfrm>
            <a:off x="16255770" y="4029860"/>
            <a:ext cx="3969891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Data structure</a:t>
            </a:r>
            <a:endParaRPr lang="zh-CN" altLang="en-US"/>
          </a:p>
        </p:txBody>
      </p:sp>
      <p:sp>
        <p:nvSpPr>
          <p:cNvPr id="4014" name="Object 4014"/>
          <p:cNvSpPr txBox="1"/>
          <p:nvPr/>
        </p:nvSpPr>
        <p:spPr>
          <a:xfrm>
            <a:off x="3607796" y="1248040"/>
            <a:ext cx="8087864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282828"/>
                </a:solidFill>
                <a:latin typeface="OPPOSans-H"/>
                <a:ea typeface="OPPOSans-H"/>
              </a:rPr>
              <a:t>用户消费心理调研</a:t>
            </a:r>
            <a:endParaRPr lang="zh-CN" altLang="en-US"/>
          </a:p>
        </p:txBody>
      </p:sp>
      <p:grpSp>
        <p:nvGrpSpPr>
          <p:cNvPr id="4015" name="组合 4015"/>
          <p:cNvGrpSpPr/>
          <p:nvPr/>
        </p:nvGrpSpPr>
        <p:grpSpPr>
          <a:xfrm>
            <a:off x="1726092" y="1286596"/>
            <a:ext cx="1605069" cy="989689"/>
            <a:chOff x="1726092" y="1286596"/>
            <a:chExt cx="1605069" cy="989689"/>
          </a:xfrm>
        </p:grpSpPr>
        <p:pic>
          <p:nvPicPr>
            <p:cNvPr id="4016" name="image 4016"/>
            <p:cNvPicPr>
              <a:picLocks noChangeAspect="1"/>
            </p:cNvPicPr>
            <p:nvPr/>
          </p:nvPicPr>
          <p:blipFill>
            <a:blip r:embed="rId4016">
              <a:alphaModFix amt="90000"/>
            </a:blip>
            <a:srcRect/>
            <a:stretch>
              <a:fillRect/>
            </a:stretch>
          </p:blipFill>
          <p:spPr>
            <a:xfrm rot="0" flipV="0" flipH="0">
              <a:off x="1726092" y="1286596"/>
              <a:ext cx="989689" cy="989689"/>
            </a:xfrm>
            <a:prstGeom prst="rect">
              <a:avLst/>
            </a:prstGeom>
          </p:spPr>
        </p:pic>
        <p:pic>
          <p:nvPicPr>
            <p:cNvPr id="4017" name="image 4017"/>
            <p:cNvPicPr>
              <a:picLocks noChangeAspect="1"/>
            </p:cNvPicPr>
            <p:nvPr/>
          </p:nvPicPr>
          <p:blipFill>
            <a:blip r:embed="rId4017">
              <a:alphaModFix amt="90000"/>
            </a:blip>
            <a:srcRect/>
            <a:stretch>
              <a:fillRect/>
            </a:stretch>
          </p:blipFill>
          <p:spPr>
            <a:xfrm rot="0" flipV="0" flipH="0">
              <a:off x="2341472" y="1286596"/>
              <a:ext cx="989689" cy="989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1847987" y="3693488"/>
            <a:ext cx="11188230" cy="7823200"/>
          </a:xfrm>
          <a:prstGeom prst="rect">
            <a:avLst/>
          </a:prstGeom>
        </p:spPr>
      </p:pic>
      <p:grpSp>
        <p:nvGrpSpPr>
          <p:cNvPr id="502" name="组合 502"/>
          <p:cNvGrpSpPr/>
          <p:nvPr/>
        </p:nvGrpSpPr>
        <p:grpSpPr>
          <a:xfrm>
            <a:off x="14605880" y="6106286"/>
            <a:ext cx="7958765" cy="2260600"/>
            <a:chOff x="14605880" y="6106286"/>
            <a:chExt cx="7958765" cy="2260600"/>
          </a:xfrm>
        </p:grpSpPr>
        <p:sp>
          <p:nvSpPr>
            <p:cNvPr id="503" name="Object 503"/>
            <p:cNvSpPr txBox="1"/>
            <p:nvPr/>
          </p:nvSpPr>
          <p:spPr>
            <a:xfrm>
              <a:off x="14764583" y="6030086"/>
              <a:ext cx="7952462" cy="226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282828"/>
                  </a:solidFill>
                  <a:latin typeface="OPPOSans-B"/>
                  <a:ea typeface="OPPOSans-B"/>
                </a:rPr>
                <a:t>数据结果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r>
                <a:rPr sz="2800" i="0" b="0" dirty="0" smtClean="0" lang="zh-CN">
                  <a:solidFill>
                    <a:srgbClr val="282828"/>
                  </a:solidFill>
                  <a:latin typeface="OPPOSans-R"/>
                  <a:ea typeface="OPPOSans-R"/>
                </a:rPr>
                <a:t>根据调研数据显示，电商的用户最多的是通过秒杀进入购买和搜索关键词购买，这两项占比约占80%。</a:t>
              </a:r>
              <a:endParaRPr lang="zh-CN" altLang="en-US"/>
            </a:p>
          </p:txBody>
        </p:sp>
        <p:pic>
          <p:nvPicPr>
            <p:cNvPr id="505" name="image 505"/>
            <p:cNvPicPr>
              <a:picLocks noChangeAspect="1"/>
            </p:cNvPicPr>
            <p:nvPr/>
          </p:nvPicPr>
          <p:blipFill>
            <a:blip r:embed="rId505">
                </a:blip>
            <a:srcRect/>
            <a:stretch>
              <a:fillRect/>
            </a:stretch>
          </p:blipFill>
          <p:spPr>
            <a:xfrm rot="0" flipV="0" flipH="0">
              <a:off x="14605880" y="6279050"/>
              <a:ext cx="159000" cy="159000"/>
            </a:xfrm>
            <a:prstGeom prst="rect">
              <a:avLst/>
            </a:prstGeom>
          </p:spPr>
        </p:pic>
      </p:grpSp>
      <p:pic>
        <p:nvPicPr>
          <p:cNvPr id="506" name="image 506"/>
          <p:cNvPicPr>
            <a:picLocks noChangeAspect="1"/>
          </p:cNvPicPr>
          <p:nvPr/>
        </p:nvPicPr>
        <p:blipFill>
          <a:blip r:embed="rId506">
                </a:blip>
          <a:srcRect/>
          <a:stretch>
            <a:fillRect/>
          </a:stretch>
        </p:blipFill>
        <p:spPr>
          <a:xfrm rot="0" flipV="0" flipH="0">
            <a:off x="14605880" y="4151750"/>
            <a:ext cx="5561768" cy="833374"/>
          </a:xfrm>
          <a:prstGeom prst="rect">
            <a:avLst/>
          </a:prstGeom>
        </p:spPr>
      </p:pic>
      <p:sp>
        <p:nvSpPr>
          <p:cNvPr id="507" name="Object 507"/>
          <p:cNvSpPr txBox="1"/>
          <p:nvPr/>
        </p:nvSpPr>
        <p:spPr>
          <a:xfrm>
            <a:off x="14682080" y="4263637"/>
            <a:ext cx="2254979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508" name="Object 508"/>
          <p:cNvSpPr txBox="1"/>
          <p:nvPr/>
        </p:nvSpPr>
        <p:spPr>
          <a:xfrm>
            <a:off x="16273966" y="4263637"/>
            <a:ext cx="3969891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Data structure</a:t>
            </a:r>
            <a:endParaRPr lang="zh-CN" altLang="en-US"/>
          </a:p>
        </p:txBody>
      </p:sp>
      <p:sp>
        <p:nvSpPr>
          <p:cNvPr id="509" name="Object 509"/>
          <p:cNvSpPr txBox="1"/>
          <p:nvPr/>
        </p:nvSpPr>
        <p:spPr>
          <a:xfrm>
            <a:off x="1746387" y="3185488"/>
            <a:ext cx="110236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282828"/>
                </a:solidFill>
                <a:latin typeface="OPPOSans-B"/>
                <a:ea typeface="OPPOSans-B"/>
              </a:rPr>
              <a:t>拼多多用户消费习惯调研 （单位：%）</a:t>
            </a:r>
            <a:endParaRPr lang="zh-CN" altLang="en-US"/>
          </a:p>
        </p:txBody>
      </p:sp>
      <p:grpSp>
        <p:nvGrpSpPr>
          <p:cNvPr id="5010" name="组合 5010"/>
          <p:cNvGrpSpPr/>
          <p:nvPr/>
        </p:nvGrpSpPr>
        <p:grpSpPr>
          <a:xfrm>
            <a:off x="14605880" y="9116710"/>
            <a:ext cx="7958765" cy="1689100"/>
            <a:chOff x="14605880" y="9116710"/>
            <a:chExt cx="7958765" cy="1689100"/>
          </a:xfrm>
        </p:grpSpPr>
        <p:sp>
          <p:nvSpPr>
            <p:cNvPr id="5011" name="Object 5011"/>
            <p:cNvSpPr txBox="1"/>
            <p:nvPr/>
          </p:nvSpPr>
          <p:spPr>
            <a:xfrm>
              <a:off x="14764583" y="9040510"/>
              <a:ext cx="7952462" cy="168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282828"/>
                  </a:solidFill>
                  <a:latin typeface="OPPOSans-B"/>
                  <a:ea typeface="OPPOSans-B"/>
                </a:rPr>
                <a:t>调研结论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r>
                <a:rPr sz="2800" i="0" b="0" dirty="0" smtClean="0" lang="zh-CN">
                  <a:solidFill>
                    <a:srgbClr val="282828"/>
                  </a:solidFill>
                  <a:latin typeface="OPPOSans-R"/>
                  <a:ea typeface="OPPOSans-R"/>
                </a:rPr>
                <a:t>用户主要是带着目的性进行购物选择或是被价格低廉便宜所吸引，进行购物。</a:t>
              </a:r>
              <a:endParaRPr lang="zh-CN" altLang="en-US"/>
            </a:p>
          </p:txBody>
        </p:sp>
        <p:pic>
          <p:nvPicPr>
            <p:cNvPr id="5013" name="image 5013"/>
            <p:cNvPicPr>
              <a:picLocks noChangeAspect="1"/>
            </p:cNvPicPr>
            <p:nvPr/>
          </p:nvPicPr>
          <p:blipFill>
            <a:blip r:embed="rId5013">
                </a:blip>
            <a:srcRect/>
            <a:stretch>
              <a:fillRect/>
            </a:stretch>
          </p:blipFill>
          <p:spPr>
            <a:xfrm rot="0" flipV="0" flipH="0">
              <a:off x="14605880" y="9289474"/>
              <a:ext cx="159000" cy="159000"/>
            </a:xfrm>
            <a:prstGeom prst="rect">
              <a:avLst/>
            </a:prstGeom>
          </p:spPr>
        </p:pic>
      </p:grpSp>
      <p:sp>
        <p:nvSpPr>
          <p:cNvPr id="5014" name="Object 5014"/>
          <p:cNvSpPr txBox="1"/>
          <p:nvPr/>
        </p:nvSpPr>
        <p:spPr>
          <a:xfrm>
            <a:off x="3607796" y="1248040"/>
            <a:ext cx="8087864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282828"/>
                </a:solidFill>
                <a:latin typeface="OPPOSans-H"/>
                <a:ea typeface="OPPOSans-H"/>
              </a:rPr>
              <a:t>用户消费习惯调研</a:t>
            </a:r>
            <a:endParaRPr lang="zh-CN" altLang="en-US"/>
          </a:p>
        </p:txBody>
      </p:sp>
      <p:grpSp>
        <p:nvGrpSpPr>
          <p:cNvPr id="5015" name="组合 5015"/>
          <p:cNvGrpSpPr/>
          <p:nvPr/>
        </p:nvGrpSpPr>
        <p:grpSpPr>
          <a:xfrm>
            <a:off x="1726092" y="1286596"/>
            <a:ext cx="1605069" cy="989689"/>
            <a:chOff x="1726092" y="1286596"/>
            <a:chExt cx="1605069" cy="989689"/>
          </a:xfrm>
        </p:grpSpPr>
        <p:pic>
          <p:nvPicPr>
            <p:cNvPr id="5016" name="image 5016"/>
            <p:cNvPicPr>
              <a:picLocks noChangeAspect="1"/>
            </p:cNvPicPr>
            <p:nvPr/>
          </p:nvPicPr>
          <p:blipFill>
            <a:blip r:embed="rId5016">
              <a:alphaModFix amt="90000"/>
            </a:blip>
            <a:srcRect/>
            <a:stretch>
              <a:fillRect/>
            </a:stretch>
          </p:blipFill>
          <p:spPr>
            <a:xfrm rot="0" flipV="0" flipH="0">
              <a:off x="1726092" y="1286596"/>
              <a:ext cx="989689" cy="989689"/>
            </a:xfrm>
            <a:prstGeom prst="rect">
              <a:avLst/>
            </a:prstGeom>
          </p:spPr>
        </p:pic>
        <p:pic>
          <p:nvPicPr>
            <p:cNvPr id="5017" name="image 5017"/>
            <p:cNvPicPr>
              <a:picLocks noChangeAspect="1"/>
            </p:cNvPicPr>
            <p:nvPr/>
          </p:nvPicPr>
          <p:blipFill>
            <a:blip r:embed="rId5017">
              <a:alphaModFix amt="90000"/>
            </a:blip>
            <a:srcRect/>
            <a:stretch>
              <a:fillRect/>
            </a:stretch>
          </p:blipFill>
          <p:spPr>
            <a:xfrm rot="0" flipV="0" flipH="0">
              <a:off x="2341472" y="1286596"/>
              <a:ext cx="989689" cy="989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1809118" y="4207106"/>
            <a:ext cx="11427544" cy="7823200"/>
          </a:xfrm>
          <a:prstGeom prst="rect">
            <a:avLst/>
          </a:prstGeom>
        </p:spPr>
      </p:pic>
      <p:grpSp>
        <p:nvGrpSpPr>
          <p:cNvPr id="602" name="组合 602"/>
          <p:cNvGrpSpPr/>
          <p:nvPr/>
        </p:nvGrpSpPr>
        <p:grpSpPr>
          <a:xfrm>
            <a:off x="14920036" y="7296079"/>
            <a:ext cx="7958765" cy="2032000"/>
            <a:chOff x="14920036" y="7296079"/>
            <a:chExt cx="7958765" cy="2032000"/>
          </a:xfrm>
        </p:grpSpPr>
        <p:sp>
          <p:nvSpPr>
            <p:cNvPr id="603" name="Object 603"/>
            <p:cNvSpPr txBox="1"/>
            <p:nvPr/>
          </p:nvSpPr>
          <p:spPr>
            <a:xfrm>
              <a:off x="15078740" y="7219879"/>
              <a:ext cx="7952462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1" dirty="0" smtClean="0" lang="zh-CN">
                  <a:solidFill>
                    <a:srgbClr val="282828"/>
                  </a:solidFill>
                  <a:latin typeface="OPPOSans-B"/>
                  <a:ea typeface="OPPOSans-B"/>
                </a:rPr>
                <a:t>数据分析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282828"/>
                  </a:solidFill>
                  <a:latin typeface="OPPOSans-R"/>
                  <a:ea typeface="OPPOSans-R"/>
                </a:rPr>
                <a:t>消费者主要是在收藏店铺进行购买和直接搜索。用户主要是带着目的性进行购物选择或是被价格低廉便宜所吸引，进行购物。</a:t>
              </a:r>
              <a:endParaRPr lang="zh-CN" altLang="en-US"/>
            </a:p>
          </p:txBody>
        </p:sp>
        <p:pic>
          <p:nvPicPr>
            <p:cNvPr id="605" name="image 605"/>
            <p:cNvPicPr>
              <a:picLocks noChangeAspect="1"/>
            </p:cNvPicPr>
            <p:nvPr/>
          </p:nvPicPr>
          <p:blipFill>
            <a:blip r:embed="rId605">
                </a:blip>
            <a:srcRect/>
            <a:stretch>
              <a:fillRect/>
            </a:stretch>
          </p:blipFill>
          <p:spPr>
            <a:xfrm rot="0" flipV="0" flipH="0">
              <a:off x="14920036" y="7468843"/>
              <a:ext cx="159000" cy="159000"/>
            </a:xfrm>
            <a:prstGeom prst="rect">
              <a:avLst/>
            </a:prstGeom>
          </p:spPr>
        </p:pic>
      </p:grpSp>
      <p:pic>
        <p:nvPicPr>
          <p:cNvPr id="606" name="image 606"/>
          <p:cNvPicPr>
            <a:picLocks noChangeAspect="1"/>
          </p:cNvPicPr>
          <p:nvPr/>
        </p:nvPicPr>
        <p:blipFill>
          <a:blip r:embed="rId606">
                </a:blip>
          <a:srcRect/>
          <a:stretch>
            <a:fillRect/>
          </a:stretch>
        </p:blipFill>
        <p:spPr>
          <a:xfrm rot="0" flipV="0" flipH="0">
            <a:off x="15045780" y="5685317"/>
            <a:ext cx="5561768" cy="833374"/>
          </a:xfrm>
          <a:prstGeom prst="rect">
            <a:avLst/>
          </a:prstGeom>
        </p:spPr>
      </p:pic>
      <p:sp>
        <p:nvSpPr>
          <p:cNvPr id="607" name="Object 607"/>
          <p:cNvSpPr txBox="1"/>
          <p:nvPr/>
        </p:nvSpPr>
        <p:spPr>
          <a:xfrm>
            <a:off x="15121980" y="5797204"/>
            <a:ext cx="2254979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608" name="Object 608"/>
          <p:cNvSpPr txBox="1"/>
          <p:nvPr/>
        </p:nvSpPr>
        <p:spPr>
          <a:xfrm>
            <a:off x="16713867" y="5797204"/>
            <a:ext cx="3969891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Data structure</a:t>
            </a:r>
            <a:endParaRPr lang="zh-CN" altLang="en-US"/>
          </a:p>
        </p:txBody>
      </p:sp>
      <p:sp>
        <p:nvSpPr>
          <p:cNvPr id="609" name="Object 609"/>
          <p:cNvSpPr txBox="1"/>
          <p:nvPr/>
        </p:nvSpPr>
        <p:spPr>
          <a:xfrm>
            <a:off x="1707518" y="3259981"/>
            <a:ext cx="110236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282828"/>
                </a:solidFill>
                <a:latin typeface="OPPOSans-B"/>
                <a:ea typeface="OPPOSans-B"/>
              </a:rPr>
              <a:t>拼多多用户消费习惯调研 （单位：%）</a:t>
            </a:r>
            <a:endParaRPr lang="zh-CN" altLang="en-US"/>
          </a:p>
        </p:txBody>
      </p:sp>
      <p:sp>
        <p:nvSpPr>
          <p:cNvPr id="6010" name="Object 6010"/>
          <p:cNvSpPr txBox="1"/>
          <p:nvPr/>
        </p:nvSpPr>
        <p:spPr>
          <a:xfrm>
            <a:off x="3607796" y="1248040"/>
            <a:ext cx="8087864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282828"/>
                </a:solidFill>
                <a:latin typeface="OPPOSans-H"/>
                <a:ea typeface="OPPOSans-H"/>
              </a:rPr>
              <a:t>用户消费习惯调研</a:t>
            </a:r>
            <a:endParaRPr lang="zh-CN" altLang="en-US"/>
          </a:p>
        </p:txBody>
      </p:sp>
      <p:grpSp>
        <p:nvGrpSpPr>
          <p:cNvPr id="6011" name="组合 6011"/>
          <p:cNvGrpSpPr/>
          <p:nvPr/>
        </p:nvGrpSpPr>
        <p:grpSpPr>
          <a:xfrm>
            <a:off x="1726092" y="1286596"/>
            <a:ext cx="1605069" cy="989689"/>
            <a:chOff x="1726092" y="1286596"/>
            <a:chExt cx="1605069" cy="989689"/>
          </a:xfrm>
        </p:grpSpPr>
        <p:pic>
          <p:nvPicPr>
            <p:cNvPr id="6012" name="image 6012"/>
            <p:cNvPicPr>
              <a:picLocks noChangeAspect="1"/>
            </p:cNvPicPr>
            <p:nvPr/>
          </p:nvPicPr>
          <p:blipFill>
            <a:blip r:embed="rId6012">
              <a:alphaModFix amt="90000"/>
            </a:blip>
            <a:srcRect/>
            <a:stretch>
              <a:fillRect/>
            </a:stretch>
          </p:blipFill>
          <p:spPr>
            <a:xfrm rot="0" flipV="0" flipH="0">
              <a:off x="1726092" y="1286596"/>
              <a:ext cx="989689" cy="989689"/>
            </a:xfrm>
            <a:prstGeom prst="rect">
              <a:avLst/>
            </a:prstGeom>
          </p:spPr>
        </p:pic>
        <p:pic>
          <p:nvPicPr>
            <p:cNvPr id="6013" name="image 6013"/>
            <p:cNvPicPr>
              <a:picLocks noChangeAspect="1"/>
            </p:cNvPicPr>
            <p:nvPr/>
          </p:nvPicPr>
          <p:blipFill>
            <a:blip r:embed="rId6013">
              <a:alphaModFix amt="90000"/>
            </a:blip>
            <a:srcRect/>
            <a:stretch>
              <a:fillRect/>
            </a:stretch>
          </p:blipFill>
          <p:spPr>
            <a:xfrm rot="0" flipV="0" flipH="0">
              <a:off x="2341472" y="1286596"/>
              <a:ext cx="989689" cy="989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Object 701"/>
          <p:cNvSpPr txBox="1"/>
          <p:nvPr/>
        </p:nvSpPr>
        <p:spPr>
          <a:xfrm>
            <a:off x="12417340" y="4634328"/>
            <a:ext cx="9467480" cy="364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dirty="0" smtClean="0" lang="zh-CN">
                <a:solidFill>
                  <a:srgbClr val="282828"/>
                </a:solidFill>
                <a:latin typeface="OPPOSans-H"/>
                <a:ea typeface="OPPOSans-H"/>
              </a:rPr>
              <a:t>感谢</a:t>
            </a:r>
            <a:endParaRPr lang="zh-CN" altLang="en-US" sz="12000"/>
          </a:p>
          <a:p>
            <a:pPr algn="l">
              <a:lnSpc>
                <a:spcPct val="100000"/>
              </a:lnSpc>
            </a:pPr>
            <a:r>
              <a:rPr sz="12000" i="0" b="0" dirty="0" smtClean="0" lang="zh-CN">
                <a:solidFill>
                  <a:srgbClr val="282828"/>
                </a:solidFill>
                <a:latin typeface="OPPOSans-H"/>
                <a:ea typeface="OPPOSans-H"/>
              </a:rPr>
              <a:t>您的观看</a:t>
            </a:r>
            <a:endParaRPr lang="zh-CN" altLang="en-US"/>
          </a:p>
        </p:txBody>
      </p:sp>
      <p:sp>
        <p:nvSpPr>
          <p:cNvPr id="702" name="Object 702"/>
          <p:cNvSpPr txBox="1"/>
          <p:nvPr/>
        </p:nvSpPr>
        <p:spPr>
          <a:xfrm>
            <a:off x="12417340" y="8524871"/>
            <a:ext cx="958121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282828"/>
                </a:solidFill>
                <a:latin typeface="BarlowCondensed-Medium"/>
                <a:ea typeface="BarlowCondensed-Medium"/>
              </a:rPr>
              <a:t>Thanks for watching</a:t>
            </a:r>
            <a:endParaRPr lang="zh-CN" altLang="en-US"/>
          </a:p>
        </p:txBody>
      </p:sp>
      <p:sp>
        <p:nvSpPr>
          <p:cNvPr id="703" name="Object 703"/>
          <p:cNvSpPr txBox="1"/>
          <p:nvPr/>
        </p:nvSpPr>
        <p:spPr>
          <a:xfrm>
            <a:off x="12487190" y="2761087"/>
            <a:ext cx="6436039" cy="177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4000" i="0" b="1" spc="500" dirty="0" smtClean="0" lang="zh-CN">
                <a:ln w="11112" cmpd="sng">
                  <a:solidFill>
                    <a:srgbClr val="282828"/>
                  </a:solidFill>
                </a:ln>
                <a:solidFill>
                  <a:srgbClr val="FFFFFF"/>
                </a:solidFill>
                <a:latin typeface="BarlowCondensed-Medium"/>
                <a:ea typeface="BarlowCondensed-Medium"/>
              </a:rPr>
              <a:t>2020</a:t>
            </a:r>
            <a:endParaRPr lang="zh-CN" altLang="en-US"/>
          </a:p>
        </p:txBody>
      </p:sp>
      <p:grpSp>
        <p:nvGrpSpPr>
          <p:cNvPr id="704" name="组合 704"/>
          <p:cNvGrpSpPr/>
          <p:nvPr/>
        </p:nvGrpSpPr>
        <p:grpSpPr>
          <a:xfrm>
            <a:off x="2435147" y="3014210"/>
            <a:ext cx="9012080" cy="8656612"/>
            <a:chOff x="2435147" y="3014210"/>
            <a:chExt cx="9012080" cy="8656612"/>
          </a:xfrm>
        </p:grpSpPr>
        <p:pic>
          <p:nvPicPr>
            <p:cNvPr id="705" name="image 705"/>
            <p:cNvPicPr>
              <a:picLocks noChangeAspect="1"/>
            </p:cNvPicPr>
            <p:nvPr/>
          </p:nvPicPr>
          <p:blipFill>
            <a:blip r:embed="rId705">
                </a:blip>
            <a:srcRect/>
            <a:stretch>
              <a:fillRect/>
            </a:stretch>
          </p:blipFill>
          <p:spPr>
            <a:xfrm rot="0" flipV="0" flipH="0">
              <a:off x="4181106" y="3641501"/>
              <a:ext cx="5248332" cy="5248332"/>
            </a:xfrm>
            <a:prstGeom prst="rect">
              <a:avLst/>
            </a:prstGeom>
          </p:spPr>
        </p:pic>
        <p:pic>
          <p:nvPicPr>
            <p:cNvPr id="706" name="image 706"/>
            <p:cNvPicPr>
              <a:picLocks noChangeAspect="1"/>
            </p:cNvPicPr>
            <p:nvPr/>
          </p:nvPicPr>
          <p:blipFill>
            <a:blip r:embed="rId706">
              <a:alphaModFix amt="40000"/>
            </a:blip>
            <a:srcRect/>
            <a:stretch>
              <a:fillRect/>
            </a:stretch>
          </p:blipFill>
          <p:spPr>
            <a:xfrm rot="0" flipV="0" flipH="0">
              <a:off x="3553815" y="3014210"/>
              <a:ext cx="6482004" cy="6482004"/>
            </a:xfrm>
            <a:prstGeom prst="rect">
              <a:avLst/>
            </a:prstGeom>
          </p:spPr>
        </p:pic>
        <p:pic>
          <p:nvPicPr>
            <p:cNvPr id="707" name="image 707"/>
            <p:cNvPicPr>
              <a:picLocks noChangeAspect="1"/>
            </p:cNvPicPr>
            <p:nvPr/>
          </p:nvPicPr>
          <p:blipFill>
            <a:blip r:embed="rId707">
                </a:blip>
            <a:srcRect/>
            <a:stretch>
              <a:fillRect/>
            </a:stretch>
          </p:blipFill>
          <p:spPr>
            <a:xfrm rot="0" flipV="0" flipH="0">
              <a:off x="6543901" y="5701102"/>
              <a:ext cx="4903326" cy="4903326"/>
            </a:xfrm>
            <a:prstGeom prst="rect">
              <a:avLst/>
            </a:prstGeom>
          </p:spPr>
        </p:pic>
        <p:pic>
          <p:nvPicPr>
            <p:cNvPr id="708" name="image 708"/>
            <p:cNvPicPr>
              <a:picLocks noChangeAspect="1"/>
            </p:cNvPicPr>
            <p:nvPr/>
          </p:nvPicPr>
          <p:blipFill>
            <a:blip r:embed="rId708">
                </a:blip>
            <a:srcRect/>
            <a:stretch>
              <a:fillRect/>
            </a:stretch>
          </p:blipFill>
          <p:spPr>
            <a:xfrm rot="0" flipV="0" flipH="0">
              <a:off x="2435147" y="6255212"/>
              <a:ext cx="2843717" cy="2843717"/>
            </a:xfrm>
            <a:prstGeom prst="rect">
              <a:avLst/>
            </a:prstGeom>
          </p:spPr>
        </p:pic>
        <p:pic>
          <p:nvPicPr>
            <p:cNvPr id="709" name="image 709"/>
            <p:cNvPicPr>
              <a:picLocks noChangeAspect="1"/>
            </p:cNvPicPr>
            <p:nvPr/>
          </p:nvPicPr>
          <p:blipFill>
            <a:blip r:embed="rId709">
                </a:blip>
            <a:srcRect/>
            <a:stretch>
              <a:fillRect/>
            </a:stretch>
          </p:blipFill>
          <p:spPr>
            <a:xfrm rot="0" flipV="0" flipH="0">
              <a:off x="8557860" y="3014210"/>
              <a:ext cx="1254581" cy="1254581"/>
            </a:xfrm>
            <a:prstGeom prst="rect">
              <a:avLst/>
            </a:prstGeom>
          </p:spPr>
        </p:pic>
        <p:pic>
          <p:nvPicPr>
            <p:cNvPr id="7010" name="image 7010"/>
            <p:cNvPicPr>
              <a:picLocks noChangeAspect="1"/>
            </p:cNvPicPr>
            <p:nvPr/>
          </p:nvPicPr>
          <p:blipFill>
            <a:blip r:embed="rId7010">
              <a:alphaModFix amt="60000"/>
            </a:blip>
            <a:srcRect/>
            <a:stretch>
              <a:fillRect/>
            </a:stretch>
          </p:blipFill>
          <p:spPr>
            <a:xfrm rot="0" flipV="0" flipH="0">
              <a:off x="4181106" y="10416241"/>
              <a:ext cx="1254581" cy="1254581"/>
            </a:xfrm>
            <a:prstGeom prst="rect">
              <a:avLst/>
            </a:prstGeom>
          </p:spPr>
        </p:pic>
        <p:pic>
          <p:nvPicPr>
            <p:cNvPr id="7011" name="image 7011"/>
            <p:cNvPicPr>
              <a:picLocks noChangeAspect="1"/>
            </p:cNvPicPr>
            <p:nvPr/>
          </p:nvPicPr>
          <p:blipFill>
            <a:blip r:embed="rId7011">
              <a:alphaModFix amt="40000"/>
            </a:blip>
            <a:srcRect/>
            <a:stretch>
              <a:fillRect/>
            </a:stretch>
          </p:blipFill>
          <p:spPr>
            <a:xfrm rot="0" flipV="0" flipH="0">
              <a:off x="3553815" y="3338310"/>
              <a:ext cx="606381" cy="606381"/>
            </a:xfrm>
            <a:prstGeom prst="rect">
              <a:avLst/>
            </a:prstGeom>
          </p:spPr>
        </p:pic>
        <p:pic>
          <p:nvPicPr>
            <p:cNvPr id="7012" name="image 7012"/>
            <p:cNvPicPr>
              <a:picLocks noChangeAspect="1"/>
            </p:cNvPicPr>
            <p:nvPr/>
          </p:nvPicPr>
          <p:blipFill>
            <a:blip r:embed="rId7012">
              <a:alphaModFix amt="80000"/>
            </a:blip>
            <a:srcRect/>
            <a:stretch>
              <a:fillRect/>
            </a:stretch>
          </p:blipFill>
          <p:spPr>
            <a:xfrm rot="0" flipV="0" flipH="0">
              <a:off x="5832319" y="9785850"/>
              <a:ext cx="376374" cy="376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2020-12-02T14:38:01.153Z</dcterms:created>
  <dcterms:modified xsi:type="dcterms:W3CDTF">2020-12-02T14:38:01.153Z</dcterms:modified>
</cp:coreProperties>
</file>